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1" r:id="rId3"/>
    <p:sldMasterId id="214748367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Arial Black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font" Target="fonts/ArialBlack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2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4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3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754375" y="2113635"/>
            <a:ext cx="7482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754375" y="3258922"/>
            <a:ext cx="7482600" cy="4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601670" y="281175"/>
            <a:ext cx="8093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01670" y="1197405"/>
            <a:ext cx="8085000" cy="355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descr="E:\websites\free-power-point-templates\2012\logos.png" id="69" name="Shape 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2001597" y="17694"/>
            <a:ext cx="1951800" cy="52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Title and Content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2586835" y="281175"/>
            <a:ext cx="6108300" cy="68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0000"/>
              </a:buClr>
              <a:buFont typeface="Calibri"/>
              <a:buNone/>
              <a:defRPr b="0" i="0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2586834" y="1082876"/>
            <a:ext cx="6108299" cy="36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48964" y="281175"/>
            <a:ext cx="8246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i="0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412181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480"/>
              </a:spcBef>
              <a:buClr>
                <a:schemeClr val="lt1"/>
              </a:buClr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457200" y="1884577"/>
            <a:ext cx="4040100" cy="248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ctr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ctr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ctr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ctr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ctr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3" type="body"/>
          </p:nvPr>
        </p:nvSpPr>
        <p:spPr>
          <a:xfrm>
            <a:off x="4645025" y="1412181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480"/>
              </a:spcBef>
              <a:buClr>
                <a:schemeClr val="lt1"/>
              </a:buClr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lt1"/>
              </a:buClr>
              <a:buFont typeface="Arial"/>
              <a:buNone/>
              <a:defRPr b="1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lt1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4" type="body"/>
          </p:nvPr>
        </p:nvSpPr>
        <p:spPr>
          <a:xfrm>
            <a:off x="4645025" y="1884577"/>
            <a:ext cx="4041900" cy="248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ctr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ctr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ctr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ctr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ctr">
              <a:spcBef>
                <a:spcPts val="320"/>
              </a:spcBef>
              <a:buClr>
                <a:schemeClr val="lt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22312" y="2180034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57200" y="204787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575050" y="204787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1"/>
              </a:buClr>
              <a:buFont typeface="Calibri"/>
              <a:buNone/>
              <a:defRPr b="1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6" name="Shape 116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lt1"/>
              </a:buClr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lt1"/>
              </a:buClr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lt1"/>
              </a:buClr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lt1"/>
              </a:buClr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lt1"/>
              </a:buClr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lt1"/>
              </a:buClr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lt1"/>
              </a:buClr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descr="E:\websites\free-power-point-templates\2012\logos.png" id="127" name="Shape 1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700407" y="2326212"/>
            <a:ext cx="1951800" cy="52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 rot="5400000">
            <a:off x="1272750" y="-609571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2" name="Shape 132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1.xml"/><Relationship Id="rId1" Type="http://schemas.openxmlformats.org/officeDocument/2006/relationships/image" Target="../media/image01.jpg"/><Relationship Id="rId2" Type="http://schemas.openxmlformats.org/officeDocument/2006/relationships/image" Target="../media/image00.png"/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lt1"/>
              </a:buClr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lt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lt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4767262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4767262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pic>
        <p:nvPicPr>
          <p:cNvPr descr="E:\websites\free-power-point-templates\2012\logos.png" id="56" name="Shape 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516210" y="4987610"/>
            <a:ext cx="577500" cy="156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team2mgs.weebly.com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/>
        </p:nvSpPr>
        <p:spPr>
          <a:xfrm>
            <a:off x="194856" y="3999377"/>
            <a:ext cx="8754300" cy="5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1800" u="none" cap="none" strike="noStrik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Eliz Arnavut,</a:t>
            </a:r>
            <a:r>
              <a:rPr lang="en" sz="12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r>
              <a:rPr lang="en" sz="18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Jiawen Huang</a:t>
            </a:r>
            <a:r>
              <a:rPr lang="en" sz="12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, </a:t>
            </a:r>
            <a:r>
              <a:rPr lang="en" sz="18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Eric Leong</a:t>
            </a:r>
            <a:r>
              <a:rPr lang="en" sz="12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, </a:t>
            </a:r>
            <a:r>
              <a:rPr lang="en" sz="18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Anthony Regan</a:t>
            </a:r>
            <a:r>
              <a:rPr lang="en" sz="12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, </a:t>
            </a:r>
            <a:r>
              <a:rPr lang="en" sz="18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Bi-Qing Su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259775" y="2454850"/>
            <a:ext cx="3935700" cy="8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chemeClr val="lt1"/>
                </a:solidFill>
              </a:rPr>
              <a:t>MGS 351 Final Project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chemeClr val="lt1"/>
                </a:solidFill>
              </a:rPr>
              <a:t>Team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 b="37533" l="39814" r="36236" t="40301"/>
          <a:stretch/>
        </p:blipFill>
        <p:spPr>
          <a:xfrm>
            <a:off x="1891575" y="1456775"/>
            <a:ext cx="5648374" cy="3313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343150" y="316450"/>
            <a:ext cx="748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 sz="28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Our Mission</a:t>
            </a:r>
          </a:p>
        </p:txBody>
      </p:sp>
      <p:sp>
        <p:nvSpPr>
          <p:cNvPr id="150" name="Shape 150"/>
          <p:cNvSpPr txBox="1"/>
          <p:nvPr>
            <p:ph idx="2" type="body"/>
          </p:nvPr>
        </p:nvSpPr>
        <p:spPr>
          <a:xfrm>
            <a:off x="279650" y="1330050"/>
            <a:ext cx="8441100" cy="33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i="1" lang="en" sz="18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To be recognized as the best information system consulting group for small businesses.</a:t>
            </a: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279650" y="330550"/>
            <a:ext cx="748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latin typeface="Arial Black"/>
                <a:ea typeface="Arial Black"/>
                <a:cs typeface="Arial Black"/>
                <a:sym typeface="Arial Black"/>
              </a:rPr>
              <a:t>Pest Away’s Current System</a:t>
            </a:r>
          </a:p>
        </p:txBody>
      </p:sp>
      <p:sp>
        <p:nvSpPr>
          <p:cNvPr id="156" name="Shape 156"/>
          <p:cNvSpPr txBox="1"/>
          <p:nvPr>
            <p:ph idx="2" type="body"/>
          </p:nvPr>
        </p:nvSpPr>
        <p:spPr>
          <a:xfrm>
            <a:off x="279649" y="1330050"/>
            <a:ext cx="5266500" cy="24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All paper: Receipts and timecards</a:t>
            </a:r>
            <a:br>
              <a:rPr lang="en" sz="1800">
                <a:latin typeface="Arial Black"/>
                <a:ea typeface="Arial Black"/>
                <a:cs typeface="Arial Black"/>
                <a:sym typeface="Arial Black"/>
              </a:rPr>
            </a:b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Unorganized: Filing cabinets</a:t>
            </a:r>
            <a:br>
              <a:rPr lang="en" sz="1800">
                <a:latin typeface="Arial Black"/>
                <a:ea typeface="Arial Black"/>
                <a:cs typeface="Arial Black"/>
                <a:sym typeface="Arial Black"/>
              </a:rPr>
            </a:b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Inconvenient </a:t>
            </a:r>
            <a:br>
              <a:rPr lang="en" sz="1800">
                <a:latin typeface="Arial Black"/>
                <a:ea typeface="Arial Black"/>
                <a:cs typeface="Arial Black"/>
                <a:sym typeface="Arial Black"/>
              </a:rPr>
            </a:b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Easy to lose information</a:t>
            </a:r>
          </a:p>
          <a:p>
            <a:pPr indent="0" lvl="0" marL="0" marR="0" rtl="0" algn="l">
              <a:spcBef>
                <a:spcPts val="48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43150" y="316450"/>
            <a:ext cx="748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latin typeface="Arial Black"/>
                <a:ea typeface="Arial Black"/>
                <a:cs typeface="Arial Black"/>
                <a:sym typeface="Arial Black"/>
              </a:rPr>
              <a:t>Possibilities</a:t>
            </a:r>
          </a:p>
        </p:txBody>
      </p:sp>
      <p:sp>
        <p:nvSpPr>
          <p:cNvPr id="162" name="Shape 162"/>
          <p:cNvSpPr txBox="1"/>
          <p:nvPr>
            <p:ph idx="2" type="body"/>
          </p:nvPr>
        </p:nvSpPr>
        <p:spPr>
          <a:xfrm>
            <a:off x="279639" y="1330058"/>
            <a:ext cx="4040100" cy="24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Functional Database</a:t>
            </a: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1400">
                <a:latin typeface="Arial Black"/>
                <a:ea typeface="Arial Black"/>
                <a:cs typeface="Arial Black"/>
                <a:sym typeface="Arial Black"/>
              </a:rPr>
              <a:t>Automatically saves information</a:t>
            </a: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1400">
                <a:latin typeface="Arial Black"/>
                <a:ea typeface="Arial Black"/>
                <a:cs typeface="Arial Black"/>
                <a:sym typeface="Arial Black"/>
              </a:rPr>
              <a:t>Organized tables and easy to use forms</a:t>
            </a: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Courier New"/>
              <a:buChar char="o"/>
            </a:pPr>
            <a:r>
              <a:rPr lang="en" sz="1400">
                <a:latin typeface="Arial Black"/>
                <a:ea typeface="Arial Black"/>
                <a:cs typeface="Arial Black"/>
                <a:sym typeface="Arial Black"/>
              </a:rPr>
              <a:t>Reports to present information</a:t>
            </a: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Out with the old, in with the new</a:t>
            </a: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Never worry about losing information again!</a:t>
            </a:r>
          </a:p>
          <a:p>
            <a:pPr indent="0" lvl="0" marL="0" marR="0" rtl="0" algn="l">
              <a:spcBef>
                <a:spcPts val="480"/>
              </a:spcBef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43150" y="316450"/>
            <a:ext cx="7482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latin typeface="Arial Black"/>
                <a:ea typeface="Arial Black"/>
                <a:cs typeface="Arial Black"/>
                <a:sym typeface="Arial Black"/>
              </a:rPr>
              <a:t>Benefits</a:t>
            </a:r>
          </a:p>
        </p:txBody>
      </p:sp>
      <p:sp>
        <p:nvSpPr>
          <p:cNvPr id="168" name="Shape 168"/>
          <p:cNvSpPr txBox="1"/>
          <p:nvPr>
            <p:ph idx="2" type="body"/>
          </p:nvPr>
        </p:nvSpPr>
        <p:spPr>
          <a:xfrm>
            <a:off x="279639" y="1330058"/>
            <a:ext cx="4040100" cy="24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Time saver</a:t>
            </a:r>
            <a:br>
              <a:rPr lang="en" sz="1800">
                <a:latin typeface="Arial Black"/>
                <a:ea typeface="Arial Black"/>
                <a:cs typeface="Arial Black"/>
                <a:sym typeface="Arial Black"/>
              </a:rPr>
            </a:b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Less work required</a:t>
            </a:r>
            <a:br>
              <a:rPr lang="en" sz="1800">
                <a:latin typeface="Arial Black"/>
                <a:ea typeface="Arial Black"/>
                <a:cs typeface="Arial Black"/>
                <a:sym typeface="Arial Black"/>
              </a:rPr>
            </a:b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Safe from possible loss of customer info</a:t>
            </a: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r</a:t>
            </a:r>
            <a:r>
              <a:rPr lang="en" sz="1800">
                <a:latin typeface="Arial Black"/>
                <a:ea typeface="Arial Black"/>
                <a:cs typeface="Arial Black"/>
                <a:sym typeface="Arial Black"/>
              </a:rPr>
              <a:t>mation</a:t>
            </a: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480"/>
              </a:spcBef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597620" y="307125"/>
            <a:ext cx="8093100" cy="572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Adding Business Value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01670" y="1197405"/>
            <a:ext cx="8085000" cy="355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b="1" lang="en"/>
              <a:t>An easier system makes for a better business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b="1" lang="en"/>
              <a:t>Keeping up with technology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</a:pPr>
            <a:r>
              <a:rPr b="1" lang="en"/>
              <a:t>Time is money</a:t>
            </a:r>
          </a:p>
          <a:p>
            <a:pPr indent="0" lvl="0" mar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u="sng">
                <a:latin typeface="Arial Black"/>
                <a:ea typeface="Arial Black"/>
                <a:cs typeface="Arial Black"/>
                <a:sym typeface="Arial Black"/>
                <a:hlinkClick r:id="rId3"/>
              </a:rPr>
              <a:t>Our Website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750" y="1586750"/>
            <a:ext cx="4762500" cy="277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